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2045137"/>
            <a:ext cx="7468553" cy="19431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2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The Power of Data-Driven Insights</a:t>
            </a:r>
            <a:endParaRPr lang="en-US" sz="6120" dirty="0"/>
          </a:p>
        </p:txBody>
      </p:sp>
      <p:sp>
        <p:nvSpPr>
          <p:cNvPr id="6" name="Text 2"/>
          <p:cNvSpPr/>
          <p:nvPr/>
        </p:nvSpPr>
        <p:spPr>
          <a:xfrm>
            <a:off x="6324124" y="4347210"/>
            <a:ext cx="7468553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today's data-driven world, understanding and leveraging data is crucial for organizations to thrive. Data analysis provides valuable insights, enabling informed decision-making and driving innovation.</a:t>
            </a:r>
            <a:endParaRPr lang="en-US" sz="1885" dirty="0"/>
          </a:p>
        </p:txBody>
      </p:sp>
      <p:sp>
        <p:nvSpPr>
          <p:cNvPr id="7" name="Shape 3"/>
          <p:cNvSpPr/>
          <p:nvPr/>
        </p:nvSpPr>
        <p:spPr>
          <a:xfrm>
            <a:off x="6324124" y="5783342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744" y="5790962"/>
            <a:ext cx="367665" cy="36766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826687" y="5765483"/>
            <a:ext cx="2334697" cy="4188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99"/>
              </a:lnSpc>
              <a:buNone/>
            </a:pPr>
            <a:r>
              <a:rPr lang="en-US" sz="2356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Gayathri Harika</a:t>
            </a:r>
            <a:endParaRPr lang="en-US" sz="2356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453" y="1099780"/>
            <a:ext cx="7613094" cy="12863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065"/>
              </a:lnSpc>
              <a:buNone/>
            </a:pPr>
            <a:r>
              <a:rPr lang="en-US" sz="4052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The Most Demanded Projects in the Current World</a:t>
            </a:r>
            <a:endParaRPr lang="en-US" sz="4052" dirty="0"/>
          </a:p>
        </p:txBody>
      </p:sp>
      <p:sp>
        <p:nvSpPr>
          <p:cNvPr id="6" name="Shape 2"/>
          <p:cNvSpPr/>
          <p:nvPr/>
        </p:nvSpPr>
        <p:spPr>
          <a:xfrm>
            <a:off x="765453" y="2960132"/>
            <a:ext cx="492085" cy="492085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18805" y="3051810"/>
            <a:ext cx="185261" cy="3087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31"/>
              </a:lnSpc>
              <a:buNone/>
            </a:pPr>
            <a:r>
              <a:rPr lang="en-US" sz="243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31" dirty="0"/>
          </a:p>
        </p:txBody>
      </p:sp>
      <p:sp>
        <p:nvSpPr>
          <p:cNvPr id="8" name="Text 4"/>
          <p:cNvSpPr/>
          <p:nvPr/>
        </p:nvSpPr>
        <p:spPr>
          <a:xfrm>
            <a:off x="1476256" y="2960132"/>
            <a:ext cx="2931081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33"/>
              </a:lnSpc>
              <a:buNone/>
            </a:pPr>
            <a:r>
              <a:rPr lang="en-US" sz="202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Artificial Intelligence (AI)</a:t>
            </a:r>
            <a:endParaRPr lang="en-US" sz="2026" dirty="0"/>
          </a:p>
        </p:txBody>
      </p:sp>
      <p:sp>
        <p:nvSpPr>
          <p:cNvPr id="9" name="Text 5"/>
          <p:cNvSpPr/>
          <p:nvPr/>
        </p:nvSpPr>
        <p:spPr>
          <a:xfrm>
            <a:off x="1476256" y="3412927"/>
            <a:ext cx="2986445" cy="13996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6"/>
              </a:lnSpc>
              <a:buNone/>
            </a:pPr>
            <a:r>
              <a:rPr lang="en-US" sz="172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applications are transforming industries, from automation to personalized experiences.</a:t>
            </a:r>
            <a:endParaRPr lang="en-US" sz="1722" dirty="0"/>
          </a:p>
        </p:txBody>
      </p:sp>
      <p:sp>
        <p:nvSpPr>
          <p:cNvPr id="10" name="Shape 6"/>
          <p:cNvSpPr/>
          <p:nvPr/>
        </p:nvSpPr>
        <p:spPr>
          <a:xfrm>
            <a:off x="4681418" y="2960132"/>
            <a:ext cx="492085" cy="492085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4834771" y="3051810"/>
            <a:ext cx="185261" cy="3087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31"/>
              </a:lnSpc>
              <a:buNone/>
            </a:pPr>
            <a:r>
              <a:rPr lang="en-US" sz="243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31" dirty="0"/>
          </a:p>
        </p:txBody>
      </p:sp>
      <p:sp>
        <p:nvSpPr>
          <p:cNvPr id="12" name="Text 8"/>
          <p:cNvSpPr/>
          <p:nvPr/>
        </p:nvSpPr>
        <p:spPr>
          <a:xfrm>
            <a:off x="5392222" y="2960132"/>
            <a:ext cx="2573179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33"/>
              </a:lnSpc>
              <a:buNone/>
            </a:pPr>
            <a:r>
              <a:rPr lang="en-US" sz="202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Cloud Computing</a:t>
            </a:r>
            <a:endParaRPr lang="en-US" sz="2026" dirty="0"/>
          </a:p>
        </p:txBody>
      </p:sp>
      <p:sp>
        <p:nvSpPr>
          <p:cNvPr id="13" name="Text 9"/>
          <p:cNvSpPr/>
          <p:nvPr/>
        </p:nvSpPr>
        <p:spPr>
          <a:xfrm>
            <a:off x="5392222" y="3412927"/>
            <a:ext cx="2986445" cy="13996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6"/>
              </a:lnSpc>
              <a:buNone/>
            </a:pPr>
            <a:r>
              <a:rPr lang="en-US" sz="172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Cloud platforms provide scalable and flexible computing resources, enabling businesses to innovate rapidly.</a:t>
            </a:r>
            <a:endParaRPr lang="en-US" sz="1722" dirty="0"/>
          </a:p>
        </p:txBody>
      </p:sp>
      <p:sp>
        <p:nvSpPr>
          <p:cNvPr id="14" name="Shape 10"/>
          <p:cNvSpPr/>
          <p:nvPr/>
        </p:nvSpPr>
        <p:spPr>
          <a:xfrm>
            <a:off x="765453" y="5277326"/>
            <a:ext cx="492085" cy="492085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18805" y="5369004"/>
            <a:ext cx="185261" cy="3087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31"/>
              </a:lnSpc>
              <a:buNone/>
            </a:pPr>
            <a:r>
              <a:rPr lang="en-US" sz="243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31" dirty="0"/>
          </a:p>
        </p:txBody>
      </p:sp>
      <p:sp>
        <p:nvSpPr>
          <p:cNvPr id="16" name="Text 12"/>
          <p:cNvSpPr/>
          <p:nvPr/>
        </p:nvSpPr>
        <p:spPr>
          <a:xfrm>
            <a:off x="1476256" y="5277326"/>
            <a:ext cx="2573179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33"/>
              </a:lnSpc>
              <a:buNone/>
            </a:pPr>
            <a:r>
              <a:rPr lang="en-US" sz="202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Cybersecurity</a:t>
            </a:r>
            <a:endParaRPr lang="en-US" sz="2026" dirty="0"/>
          </a:p>
        </p:txBody>
      </p:sp>
      <p:sp>
        <p:nvSpPr>
          <p:cNvPr id="17" name="Text 13"/>
          <p:cNvSpPr/>
          <p:nvPr/>
        </p:nvSpPr>
        <p:spPr>
          <a:xfrm>
            <a:off x="1476256" y="5730121"/>
            <a:ext cx="2986445" cy="13996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6"/>
              </a:lnSpc>
              <a:buNone/>
            </a:pPr>
            <a:r>
              <a:rPr lang="en-US" sz="172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 digital threats evolve, cybersecurity solutions are essential for protecting data and systems.</a:t>
            </a:r>
            <a:endParaRPr lang="en-US" sz="1722" dirty="0"/>
          </a:p>
        </p:txBody>
      </p:sp>
      <p:sp>
        <p:nvSpPr>
          <p:cNvPr id="18" name="Shape 14"/>
          <p:cNvSpPr/>
          <p:nvPr/>
        </p:nvSpPr>
        <p:spPr>
          <a:xfrm>
            <a:off x="4681418" y="5277326"/>
            <a:ext cx="492085" cy="492085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834771" y="5369004"/>
            <a:ext cx="185261" cy="3087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31"/>
              </a:lnSpc>
              <a:buNone/>
            </a:pPr>
            <a:r>
              <a:rPr lang="en-US" sz="243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431" dirty="0"/>
          </a:p>
        </p:txBody>
      </p:sp>
      <p:sp>
        <p:nvSpPr>
          <p:cNvPr id="20" name="Text 16"/>
          <p:cNvSpPr/>
          <p:nvPr/>
        </p:nvSpPr>
        <p:spPr>
          <a:xfrm>
            <a:off x="5392222" y="5277326"/>
            <a:ext cx="2573179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33"/>
              </a:lnSpc>
              <a:buNone/>
            </a:pPr>
            <a:r>
              <a:rPr lang="en-US" sz="202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Analytics</a:t>
            </a:r>
            <a:endParaRPr lang="en-US" sz="2026" dirty="0"/>
          </a:p>
        </p:txBody>
      </p:sp>
      <p:sp>
        <p:nvSpPr>
          <p:cNvPr id="21" name="Text 17"/>
          <p:cNvSpPr/>
          <p:nvPr/>
        </p:nvSpPr>
        <p:spPr>
          <a:xfrm>
            <a:off x="5392222" y="5730121"/>
            <a:ext cx="2986445" cy="13996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6"/>
              </a:lnSpc>
              <a:buNone/>
            </a:pPr>
            <a:r>
              <a:rPr lang="en-US" sz="172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analysis empowers organizations to make informed decisions and gain a competitive edge.</a:t>
            </a:r>
            <a:endParaRPr lang="en-US" sz="1722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2294215"/>
            <a:ext cx="10294144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Project 1: AI-Powered Customer Service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Benefits</a:t>
            </a:r>
            <a:endParaRPr lang="en-US" sz="2218" dirty="0"/>
          </a:p>
        </p:txBody>
      </p:sp>
      <p:sp>
        <p:nvSpPr>
          <p:cNvPr id="6" name="Text 3"/>
          <p:cNvSpPr/>
          <p:nvPr/>
        </p:nvSpPr>
        <p:spPr>
          <a:xfrm>
            <a:off x="837724" y="4187785"/>
            <a:ext cx="3928586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Improved customer satisfaction through faster response times, personalized interactions, and 24/7 availability.</a:t>
            </a:r>
            <a:endParaRPr lang="en-US" sz="1885" dirty="0"/>
          </a:p>
        </p:txBody>
      </p:sp>
      <p:sp>
        <p:nvSpPr>
          <p:cNvPr id="7" name="Text 4"/>
          <p:cNvSpPr/>
          <p:nvPr/>
        </p:nvSpPr>
        <p:spPr>
          <a:xfrm>
            <a:off x="5357813" y="359652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Implementation</a:t>
            </a:r>
            <a:endParaRPr lang="en-US" sz="2218" dirty="0"/>
          </a:p>
        </p:txBody>
      </p:sp>
      <p:sp>
        <p:nvSpPr>
          <p:cNvPr id="8" name="Text 5"/>
          <p:cNvSpPr/>
          <p:nvPr/>
        </p:nvSpPr>
        <p:spPr>
          <a:xfrm>
            <a:off x="5357813" y="4187785"/>
            <a:ext cx="3928586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Utilizing natural language processing (NLP) and machine learning (ML) to automate tasks and provide intelligent responses.</a:t>
            </a:r>
            <a:endParaRPr lang="en-US" sz="1885" dirty="0"/>
          </a:p>
        </p:txBody>
      </p:sp>
      <p:sp>
        <p:nvSpPr>
          <p:cNvPr id="9" name="Text 6"/>
          <p:cNvSpPr/>
          <p:nvPr/>
        </p:nvSpPr>
        <p:spPr>
          <a:xfrm>
            <a:off x="9877901" y="359652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Impact</a:t>
            </a:r>
            <a:endParaRPr lang="en-US" sz="2218" dirty="0"/>
          </a:p>
        </p:txBody>
      </p:sp>
      <p:sp>
        <p:nvSpPr>
          <p:cNvPr id="10" name="Text 7"/>
          <p:cNvSpPr/>
          <p:nvPr/>
        </p:nvSpPr>
        <p:spPr>
          <a:xfrm>
            <a:off x="9877901" y="4187785"/>
            <a:ext cx="3928586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Enhanced customer experience, increased efficiency, and reduced operational costs.</a:t>
            </a:r>
            <a:endParaRPr lang="en-US" sz="1885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33517" y="1099661"/>
            <a:ext cx="5451515" cy="6278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944"/>
              </a:lnSpc>
              <a:buNone/>
            </a:pPr>
            <a:r>
              <a:rPr lang="en-US" sz="395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Insights and Trends</a:t>
            </a:r>
            <a:endParaRPr lang="en-US" sz="3955" dirty="0"/>
          </a:p>
        </p:txBody>
      </p:sp>
      <p:sp>
        <p:nvSpPr>
          <p:cNvPr id="6" name="Shape 2"/>
          <p:cNvSpPr/>
          <p:nvPr/>
        </p:nvSpPr>
        <p:spPr>
          <a:xfrm>
            <a:off x="6538436" y="2047637"/>
            <a:ext cx="30480" cy="5082183"/>
          </a:xfrm>
          <a:prstGeom prst="roundRect">
            <a:avLst>
              <a:gd name="adj" fmla="val 1050621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7" name="Shape 3"/>
          <p:cNvSpPr/>
          <p:nvPr/>
        </p:nvSpPr>
        <p:spPr>
          <a:xfrm>
            <a:off x="6763345" y="2512695"/>
            <a:ext cx="747117" cy="30480"/>
          </a:xfrm>
          <a:prstGeom prst="roundRect">
            <a:avLst>
              <a:gd name="adj" fmla="val 1050621"/>
            </a:avLst>
          </a:prstGeom>
          <a:solidFill>
            <a:srgbClr val="2D4DF2"/>
          </a:solidFill>
          <a:ln/>
        </p:spPr>
      </p:sp>
      <p:sp>
        <p:nvSpPr>
          <p:cNvPr id="8" name="Shape 4"/>
          <p:cNvSpPr/>
          <p:nvPr/>
        </p:nvSpPr>
        <p:spPr>
          <a:xfrm>
            <a:off x="6313527" y="2287786"/>
            <a:ext cx="480298" cy="480298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463189" y="2377202"/>
            <a:ext cx="180856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73"/>
              </a:lnSpc>
              <a:buNone/>
            </a:pPr>
            <a:r>
              <a:rPr lang="en-US" sz="237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373" dirty="0"/>
          </a:p>
        </p:txBody>
      </p:sp>
      <p:sp>
        <p:nvSpPr>
          <p:cNvPr id="10" name="Text 6"/>
          <p:cNvSpPr/>
          <p:nvPr/>
        </p:nvSpPr>
        <p:spPr>
          <a:xfrm>
            <a:off x="7727752" y="2261116"/>
            <a:ext cx="2511504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72"/>
              </a:lnSpc>
              <a:buNone/>
            </a:pPr>
            <a:r>
              <a:rPr lang="en-US" sz="197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Increased Demand</a:t>
            </a:r>
            <a:endParaRPr lang="en-US" sz="1978" dirty="0"/>
          </a:p>
        </p:txBody>
      </p:sp>
      <p:sp>
        <p:nvSpPr>
          <p:cNvPr id="11" name="Text 7"/>
          <p:cNvSpPr/>
          <p:nvPr/>
        </p:nvSpPr>
        <p:spPr>
          <a:xfrm>
            <a:off x="7727752" y="2702957"/>
            <a:ext cx="6155531" cy="6829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90"/>
              </a:lnSpc>
              <a:buNone/>
            </a:pPr>
            <a:r>
              <a:rPr lang="en-US" sz="168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Businesses are increasingly investing in AI-powered customer service solutions to enhance their customer experience.</a:t>
            </a:r>
            <a:endParaRPr lang="en-US" sz="1681" dirty="0"/>
          </a:p>
        </p:txBody>
      </p:sp>
      <p:sp>
        <p:nvSpPr>
          <p:cNvPr id="12" name="Shape 8"/>
          <p:cNvSpPr/>
          <p:nvPr/>
        </p:nvSpPr>
        <p:spPr>
          <a:xfrm>
            <a:off x="6763345" y="4277916"/>
            <a:ext cx="747117" cy="30480"/>
          </a:xfrm>
          <a:prstGeom prst="roundRect">
            <a:avLst>
              <a:gd name="adj" fmla="val 1050621"/>
            </a:avLst>
          </a:prstGeom>
          <a:solidFill>
            <a:srgbClr val="018CE1"/>
          </a:solidFill>
          <a:ln/>
        </p:spPr>
      </p:sp>
      <p:sp>
        <p:nvSpPr>
          <p:cNvPr id="13" name="Shape 9"/>
          <p:cNvSpPr/>
          <p:nvPr/>
        </p:nvSpPr>
        <p:spPr>
          <a:xfrm>
            <a:off x="6313527" y="4053007"/>
            <a:ext cx="480298" cy="480298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463189" y="4142423"/>
            <a:ext cx="180856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73"/>
              </a:lnSpc>
              <a:buNone/>
            </a:pPr>
            <a:r>
              <a:rPr lang="en-US" sz="237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373" dirty="0"/>
          </a:p>
        </p:txBody>
      </p:sp>
      <p:sp>
        <p:nvSpPr>
          <p:cNvPr id="15" name="Text 11"/>
          <p:cNvSpPr/>
          <p:nvPr/>
        </p:nvSpPr>
        <p:spPr>
          <a:xfrm>
            <a:off x="7727752" y="4026337"/>
            <a:ext cx="2832735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72"/>
              </a:lnSpc>
              <a:buNone/>
            </a:pPr>
            <a:r>
              <a:rPr lang="en-US" sz="197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Focus on Personalization</a:t>
            </a:r>
            <a:endParaRPr lang="en-US" sz="1978" dirty="0"/>
          </a:p>
        </p:txBody>
      </p:sp>
      <p:sp>
        <p:nvSpPr>
          <p:cNvPr id="16" name="Text 12"/>
          <p:cNvSpPr/>
          <p:nvPr/>
        </p:nvSpPr>
        <p:spPr>
          <a:xfrm>
            <a:off x="7727752" y="4468178"/>
            <a:ext cx="6155531" cy="6829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90"/>
              </a:lnSpc>
              <a:buNone/>
            </a:pPr>
            <a:r>
              <a:rPr lang="en-US" sz="168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Customers expect personalized interactions, and AI enables tailored experiences based on individual preferences.</a:t>
            </a:r>
            <a:endParaRPr lang="en-US" sz="1681" dirty="0"/>
          </a:p>
        </p:txBody>
      </p:sp>
      <p:sp>
        <p:nvSpPr>
          <p:cNvPr id="17" name="Shape 13"/>
          <p:cNvSpPr/>
          <p:nvPr/>
        </p:nvSpPr>
        <p:spPr>
          <a:xfrm>
            <a:off x="6763345" y="6043136"/>
            <a:ext cx="747117" cy="30480"/>
          </a:xfrm>
          <a:prstGeom prst="roundRect">
            <a:avLst>
              <a:gd name="adj" fmla="val 1050621"/>
            </a:avLst>
          </a:prstGeom>
          <a:solidFill>
            <a:srgbClr val="DA33BF"/>
          </a:solidFill>
          <a:ln/>
        </p:spPr>
      </p:sp>
      <p:sp>
        <p:nvSpPr>
          <p:cNvPr id="18" name="Shape 14"/>
          <p:cNvSpPr/>
          <p:nvPr/>
        </p:nvSpPr>
        <p:spPr>
          <a:xfrm>
            <a:off x="6313527" y="5818227"/>
            <a:ext cx="480298" cy="480298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463189" y="5907643"/>
            <a:ext cx="180856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73"/>
              </a:lnSpc>
              <a:buNone/>
            </a:pPr>
            <a:r>
              <a:rPr lang="en-US" sz="237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373" dirty="0"/>
          </a:p>
        </p:txBody>
      </p:sp>
      <p:sp>
        <p:nvSpPr>
          <p:cNvPr id="20" name="Text 16"/>
          <p:cNvSpPr/>
          <p:nvPr/>
        </p:nvSpPr>
        <p:spPr>
          <a:xfrm>
            <a:off x="7727752" y="5791557"/>
            <a:ext cx="3594616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72"/>
              </a:lnSpc>
              <a:buNone/>
            </a:pPr>
            <a:r>
              <a:rPr lang="en-US" sz="197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Integration with Other Systems</a:t>
            </a:r>
            <a:endParaRPr lang="en-US" sz="1978" dirty="0"/>
          </a:p>
        </p:txBody>
      </p:sp>
      <p:sp>
        <p:nvSpPr>
          <p:cNvPr id="21" name="Text 17"/>
          <p:cNvSpPr/>
          <p:nvPr/>
        </p:nvSpPr>
        <p:spPr>
          <a:xfrm>
            <a:off x="7727752" y="6233398"/>
            <a:ext cx="6155531" cy="6829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90"/>
              </a:lnSpc>
              <a:buNone/>
            </a:pPr>
            <a:r>
              <a:rPr lang="en-US" sz="168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AI-powered customer service platforms are seamlessly integrating with existing CRM and communication systems.</a:t>
            </a:r>
            <a:endParaRPr lang="en-US" sz="1681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927140"/>
            <a:ext cx="56324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Impact on the Future</a:t>
            </a:r>
            <a:endParaRPr lang="en-US" sz="4435" dirty="0"/>
          </a:p>
        </p:txBody>
      </p:sp>
      <p:sp>
        <p:nvSpPr>
          <p:cNvPr id="6" name="Shape 2"/>
          <p:cNvSpPr/>
          <p:nvPr/>
        </p:nvSpPr>
        <p:spPr>
          <a:xfrm>
            <a:off x="6324124" y="1990130"/>
            <a:ext cx="3614618" cy="3286958"/>
          </a:xfrm>
          <a:prstGeom prst="roundRect">
            <a:avLst>
              <a:gd name="adj" fmla="val 1092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586299" y="2252305"/>
            <a:ext cx="3090267" cy="703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Enhanced Customer Experience</a:t>
            </a:r>
            <a:endParaRPr lang="en-US" sz="2218" dirty="0"/>
          </a:p>
        </p:txBody>
      </p:sp>
      <p:sp>
        <p:nvSpPr>
          <p:cNvPr id="8" name="Text 4"/>
          <p:cNvSpPr/>
          <p:nvPr/>
        </p:nvSpPr>
        <p:spPr>
          <a:xfrm>
            <a:off x="6586299" y="3099792"/>
            <a:ext cx="3090267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AI-powered customer service will continue to improve, offering seamless and personalized interactions.</a:t>
            </a:r>
            <a:endParaRPr lang="en-US" sz="1885" dirty="0"/>
          </a:p>
        </p:txBody>
      </p:sp>
      <p:sp>
        <p:nvSpPr>
          <p:cNvPr id="9" name="Shape 5"/>
          <p:cNvSpPr/>
          <p:nvPr/>
        </p:nvSpPr>
        <p:spPr>
          <a:xfrm>
            <a:off x="10178058" y="1990130"/>
            <a:ext cx="3614618" cy="3286958"/>
          </a:xfrm>
          <a:prstGeom prst="roundRect">
            <a:avLst>
              <a:gd name="adj" fmla="val 10924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440233" y="2252305"/>
            <a:ext cx="3090267" cy="703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Evolving Customer Expectations</a:t>
            </a:r>
            <a:endParaRPr lang="en-US" sz="2218" dirty="0"/>
          </a:p>
        </p:txBody>
      </p:sp>
      <p:sp>
        <p:nvSpPr>
          <p:cNvPr id="11" name="Text 7"/>
          <p:cNvSpPr/>
          <p:nvPr/>
        </p:nvSpPr>
        <p:spPr>
          <a:xfrm>
            <a:off x="10440233" y="3099792"/>
            <a:ext cx="3090267" cy="1915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Customers will expect AI-powered solutions to be integrated into all aspects of their interactions with businesses.</a:t>
            </a:r>
            <a:endParaRPr lang="en-US" sz="1885" dirty="0"/>
          </a:p>
        </p:txBody>
      </p:sp>
      <p:sp>
        <p:nvSpPr>
          <p:cNvPr id="12" name="Shape 8"/>
          <p:cNvSpPr/>
          <p:nvPr/>
        </p:nvSpPr>
        <p:spPr>
          <a:xfrm>
            <a:off x="6324124" y="5516404"/>
            <a:ext cx="7468553" cy="1785938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586299" y="5778579"/>
            <a:ext cx="4021098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Shift in Customer Service Roles</a:t>
            </a:r>
            <a:endParaRPr lang="en-US" sz="2218" dirty="0"/>
          </a:p>
        </p:txBody>
      </p:sp>
      <p:sp>
        <p:nvSpPr>
          <p:cNvPr id="14" name="Text 10"/>
          <p:cNvSpPr/>
          <p:nvPr/>
        </p:nvSpPr>
        <p:spPr>
          <a:xfrm>
            <a:off x="6586299" y="6274118"/>
            <a:ext cx="6944201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Customer service roles will evolve, focusing on higher-level tasks such as problem-solving and relationship building.</a:t>
            </a:r>
            <a:endParaRPr lang="en-US" sz="1885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7125" y="818436"/>
            <a:ext cx="7529751" cy="20348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41"/>
              </a:lnSpc>
              <a:buNone/>
            </a:pPr>
            <a:r>
              <a:rPr lang="en-US" sz="427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Project 2: Predictive Maintenance for Industrial Equipment</a:t>
            </a:r>
            <a:endParaRPr lang="en-US" sz="4273" dirty="0"/>
          </a:p>
        </p:txBody>
      </p:sp>
      <p:sp>
        <p:nvSpPr>
          <p:cNvPr id="6" name="Shape 2"/>
          <p:cNvSpPr/>
          <p:nvPr/>
        </p:nvSpPr>
        <p:spPr>
          <a:xfrm>
            <a:off x="807125" y="3199209"/>
            <a:ext cx="7529751" cy="4211836"/>
          </a:xfrm>
          <a:prstGeom prst="roundRect">
            <a:avLst>
              <a:gd name="adj" fmla="val 821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814745" y="3206829"/>
            <a:ext cx="7514511" cy="10298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1045369" y="3352800"/>
            <a:ext cx="3292197" cy="3689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Benefit</a:t>
            </a:r>
            <a:endParaRPr lang="en-US" sz="1816" dirty="0"/>
          </a:p>
        </p:txBody>
      </p:sp>
      <p:sp>
        <p:nvSpPr>
          <p:cNvPr id="9" name="Text 5"/>
          <p:cNvSpPr/>
          <p:nvPr/>
        </p:nvSpPr>
        <p:spPr>
          <a:xfrm>
            <a:off x="4806434" y="3352800"/>
            <a:ext cx="3292197" cy="7379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Reduced downtime and maintenance costs.</a:t>
            </a:r>
            <a:endParaRPr lang="en-US" sz="1816" dirty="0"/>
          </a:p>
        </p:txBody>
      </p:sp>
      <p:sp>
        <p:nvSpPr>
          <p:cNvPr id="10" name="Shape 6"/>
          <p:cNvSpPr/>
          <p:nvPr/>
        </p:nvSpPr>
        <p:spPr>
          <a:xfrm>
            <a:off x="814745" y="4236720"/>
            <a:ext cx="7514511" cy="17678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1045369" y="4382691"/>
            <a:ext cx="3292197" cy="3689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Implementation</a:t>
            </a:r>
            <a:endParaRPr lang="en-US" sz="1816" dirty="0"/>
          </a:p>
        </p:txBody>
      </p:sp>
      <p:sp>
        <p:nvSpPr>
          <p:cNvPr id="12" name="Text 8"/>
          <p:cNvSpPr/>
          <p:nvPr/>
        </p:nvSpPr>
        <p:spPr>
          <a:xfrm>
            <a:off x="4806434" y="4382691"/>
            <a:ext cx="3292197" cy="14758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Utilizing IoT sensors to collect data on equipment performance and applying ML algorithms to predict potential failures.</a:t>
            </a:r>
            <a:endParaRPr lang="en-US" sz="1816" dirty="0"/>
          </a:p>
        </p:txBody>
      </p:sp>
      <p:sp>
        <p:nvSpPr>
          <p:cNvPr id="13" name="Shape 9"/>
          <p:cNvSpPr/>
          <p:nvPr/>
        </p:nvSpPr>
        <p:spPr>
          <a:xfrm>
            <a:off x="814745" y="6004560"/>
            <a:ext cx="7514511" cy="13988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1045369" y="6150531"/>
            <a:ext cx="3292197" cy="3689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Impact</a:t>
            </a:r>
            <a:endParaRPr lang="en-US" sz="1816" dirty="0"/>
          </a:p>
        </p:txBody>
      </p:sp>
      <p:sp>
        <p:nvSpPr>
          <p:cNvPr id="15" name="Text 11"/>
          <p:cNvSpPr/>
          <p:nvPr/>
        </p:nvSpPr>
        <p:spPr>
          <a:xfrm>
            <a:off x="4806434" y="6150531"/>
            <a:ext cx="3292197" cy="11069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Improved operational efficiency, increased equipment lifespan, and enhanced safety.</a:t>
            </a:r>
            <a:endParaRPr lang="en-US" sz="1816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7008" y="651629"/>
            <a:ext cx="6035635" cy="694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73"/>
              </a:lnSpc>
              <a:buNone/>
            </a:pPr>
            <a:r>
              <a:rPr lang="en-US" sz="437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Insights and Trends</a:t>
            </a:r>
            <a:endParaRPr lang="en-US" sz="4378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08" y="1701046"/>
            <a:ext cx="1181576" cy="189047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363033" y="1937266"/>
            <a:ext cx="2780109" cy="347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6"/>
              </a:lnSpc>
              <a:buNone/>
            </a:pPr>
            <a:r>
              <a:rPr lang="en-US" sz="218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Data-Driven Insights</a:t>
            </a:r>
            <a:endParaRPr lang="en-US" sz="2189" dirty="0"/>
          </a:p>
        </p:txBody>
      </p:sp>
      <p:sp>
        <p:nvSpPr>
          <p:cNvPr id="8" name="Text 3"/>
          <p:cNvSpPr/>
          <p:nvPr/>
        </p:nvSpPr>
        <p:spPr>
          <a:xfrm>
            <a:off x="2363033" y="2426375"/>
            <a:ext cx="5953958" cy="7562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977"/>
              </a:lnSpc>
              <a:buNone/>
            </a:pPr>
            <a:r>
              <a:rPr lang="en-US" sz="186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Predictive maintenance relies on analyzing vast amounts of data from sensors and equipment logs.</a:t>
            </a:r>
            <a:endParaRPr lang="en-US" sz="1861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008" y="3591520"/>
            <a:ext cx="1181576" cy="189047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363033" y="3827740"/>
            <a:ext cx="2780109" cy="347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6"/>
              </a:lnSpc>
              <a:buNone/>
            </a:pPr>
            <a:r>
              <a:rPr lang="en-US" sz="218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AI Algorithms</a:t>
            </a:r>
            <a:endParaRPr lang="en-US" sz="2189" dirty="0"/>
          </a:p>
        </p:txBody>
      </p:sp>
      <p:sp>
        <p:nvSpPr>
          <p:cNvPr id="11" name="Text 5"/>
          <p:cNvSpPr/>
          <p:nvPr/>
        </p:nvSpPr>
        <p:spPr>
          <a:xfrm>
            <a:off x="2363033" y="4316849"/>
            <a:ext cx="5953958" cy="7562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977"/>
              </a:lnSpc>
              <a:buNone/>
            </a:pPr>
            <a:r>
              <a:rPr lang="en-US" sz="186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Machine learning algorithms are used to identify patterns and predict potential failures before they occur.</a:t>
            </a:r>
            <a:endParaRPr lang="en-US" sz="1861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008" y="5481995"/>
            <a:ext cx="1181576" cy="209597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363033" y="5718215"/>
            <a:ext cx="2780109" cy="347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6"/>
              </a:lnSpc>
              <a:buNone/>
            </a:pPr>
            <a:r>
              <a:rPr lang="en-US" sz="218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Real-Time Monitoring</a:t>
            </a:r>
            <a:endParaRPr lang="en-US" sz="2189" dirty="0"/>
          </a:p>
        </p:txBody>
      </p:sp>
      <p:sp>
        <p:nvSpPr>
          <p:cNvPr id="14" name="Text 7"/>
          <p:cNvSpPr/>
          <p:nvPr/>
        </p:nvSpPr>
        <p:spPr>
          <a:xfrm>
            <a:off x="2363033" y="6207323"/>
            <a:ext cx="5953958" cy="11344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977"/>
              </a:lnSpc>
              <a:buNone/>
            </a:pPr>
            <a:r>
              <a:rPr lang="en-US" sz="186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Predictive maintenance systems enable real-time monitoring of equipment health, allowing for proactive interventions.</a:t>
            </a:r>
            <a:endParaRPr lang="en-US" sz="1861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2465189"/>
            <a:ext cx="7468553" cy="1408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Conclusion: Leveraging Data to Drive Innovation</a:t>
            </a:r>
            <a:endParaRPr lang="en-US" sz="4435" dirty="0"/>
          </a:p>
        </p:txBody>
      </p:sp>
      <p:sp>
        <p:nvSpPr>
          <p:cNvPr id="6" name="Text 2"/>
          <p:cNvSpPr/>
          <p:nvPr/>
        </p:nvSpPr>
        <p:spPr>
          <a:xfrm>
            <a:off x="837724" y="4232196"/>
            <a:ext cx="746855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embracing data-driven approaches, organizations can unlock new opportunities, improve efficiency, and drive innovation. These projects highlight the transformative power of data in shaping the future of industries.</a:t>
            </a:r>
            <a:endParaRPr lang="en-US" sz="1885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2024-08-28T17:02:56Z</dcterms:created>
  <dcterms:modified xsi:type="dcterms:W3CDTF">2024-08-28T17:02:56Z</dcterms:modified>
</cp:coreProperties>
</file>